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2192000" cy="6858000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7" name="Shape 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1524000" y="0"/>
            <a:ext cx="9144000" cy="35099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524000" y="3602037"/>
            <a:ext cx="9144000" cy="32559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  <a:endParaRPr sz="2400"/>
          </a:p>
          <a:p>
            <a:pPr lvl="1">
              <a:defRPr sz="1800"/>
            </a:pPr>
            <a:r>
              <a:rPr sz="2400"/>
              <a:t>Body Level Two</a:t>
            </a:r>
            <a:endParaRPr sz="2400"/>
          </a:p>
          <a:p>
            <a:pPr lvl="2">
              <a:defRPr sz="1800"/>
            </a:pPr>
            <a:r>
              <a:rPr sz="2400"/>
              <a:t>Body Level Three</a:t>
            </a:r>
            <a:endParaRPr sz="2400"/>
          </a:p>
          <a:p>
            <a:pPr lvl="3">
              <a:defRPr sz="1800"/>
            </a:pPr>
            <a:r>
              <a:rPr sz="2400"/>
              <a:t>Body Level Four</a:t>
            </a:r>
            <a:endParaRPr sz="2400"/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8724900" y="0"/>
            <a:ext cx="2628900" cy="654208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838200" y="365125"/>
            <a:ext cx="7734300" cy="64928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831850" y="0"/>
            <a:ext cx="10515600" cy="4562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831850" y="4589462"/>
            <a:ext cx="10515600" cy="226853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Body Level One</a:t>
            </a:r>
            <a:endParaRPr sz="24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Body Level Two</a:t>
            </a:r>
            <a:endParaRPr sz="24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Body Level Three</a:t>
            </a:r>
            <a:endParaRPr sz="24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Body Level Four</a:t>
            </a:r>
            <a:endParaRPr sz="24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838200" y="1825625"/>
            <a:ext cx="5181600" cy="50323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 lvl="0">
              <a:defRPr b="0" sz="1800"/>
            </a:pPr>
            <a:r>
              <a:rPr b="1" sz="2400"/>
              <a:t>Body Level One</a:t>
            </a:r>
            <a:endParaRPr b="1" sz="2400"/>
          </a:p>
          <a:p>
            <a:pPr lvl="1">
              <a:defRPr b="0" sz="1800"/>
            </a:pPr>
            <a:r>
              <a:rPr b="1" sz="2400"/>
              <a:t>Body Level Two</a:t>
            </a:r>
            <a:endParaRPr b="1" sz="2400"/>
          </a:p>
          <a:p>
            <a:pPr lvl="2">
              <a:defRPr b="0" sz="1800"/>
            </a:pPr>
            <a:r>
              <a:rPr b="1" sz="2400"/>
              <a:t>Body Level Three</a:t>
            </a:r>
            <a:endParaRPr b="1" sz="2400"/>
          </a:p>
          <a:p>
            <a:pPr lvl="3">
              <a:defRPr b="0" sz="1800"/>
            </a:pPr>
            <a:r>
              <a:rPr b="1" sz="2400"/>
              <a:t>Body Level Four</a:t>
            </a:r>
            <a:endParaRPr b="1" sz="2400"/>
          </a:p>
          <a:p>
            <a:pPr lvl="4">
              <a:defRPr b="0" sz="1800"/>
            </a:pPr>
            <a:r>
              <a:rPr b="1" sz="2400"/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839787" y="0"/>
            <a:ext cx="3932239" cy="2057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Title Text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5183187" y="987425"/>
            <a:ext cx="6172201" cy="58705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839787" y="0"/>
            <a:ext cx="3932239" cy="2057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Title Text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839787" y="2057400"/>
            <a:ext cx="3932239" cy="4800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>
              <a:defRPr sz="1800"/>
            </a:pPr>
            <a:r>
              <a:rPr sz="1600"/>
              <a:t>Body Level One</a:t>
            </a:r>
            <a:endParaRPr sz="1600"/>
          </a:p>
          <a:p>
            <a:pPr lvl="1">
              <a:defRPr sz="1800"/>
            </a:pPr>
            <a:r>
              <a:rPr sz="1600"/>
              <a:t>Body Level Two</a:t>
            </a:r>
            <a:endParaRPr sz="1600"/>
          </a:p>
          <a:p>
            <a:pPr lvl="2">
              <a:defRPr sz="1800"/>
            </a:pPr>
            <a:r>
              <a:rPr sz="1600"/>
              <a:t>Body Level Three</a:t>
            </a:r>
            <a:endParaRPr sz="1600"/>
          </a:p>
          <a:p>
            <a:pPr lvl="3">
              <a:defRPr sz="1800"/>
            </a:pPr>
            <a:r>
              <a:rPr sz="1600"/>
              <a:t>Body Level Four</a:t>
            </a:r>
            <a:endParaRPr sz="1600"/>
          </a:p>
          <a:p>
            <a:pPr lvl="4">
              <a:defRPr sz="1800"/>
            </a:pPr>
            <a:r>
              <a:rPr sz="1600"/>
              <a:t>Body Level Five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38200" y="230187"/>
            <a:ext cx="10515600" cy="159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38200" y="1825625"/>
            <a:ext cx="10515600" cy="503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8610600" y="6404292"/>
            <a:ext cx="27432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 advClick="1"/>
  <p:txStyles>
    <p:titleStyle>
      <a:lvl1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1pPr>
      <a:lvl2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2pPr>
      <a:lvl3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3pPr>
      <a:lvl4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4pPr>
      <a:lvl5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5pPr>
      <a:lvl6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6pPr>
      <a:lvl7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7pPr>
      <a:lvl8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8pPr>
      <a:lvl9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indent="-228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1pPr>
      <a:lvl2pPr marL="723900" indent="-2667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2pPr>
      <a:lvl3pPr marL="1234439" indent="-320039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3pPr>
      <a:lvl4pPr marL="17272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4pPr>
      <a:lvl5pPr marL="21844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5pPr>
      <a:lvl6pPr marL="26416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6pPr>
      <a:lvl7pPr marL="30988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7pPr>
      <a:lvl8pPr marL="35560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8pPr>
      <a:lvl9pPr marL="40132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3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7030A0">
            <a:alpha val="99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xfrm>
            <a:off x="1079500" y="855662"/>
            <a:ext cx="9144000" cy="1092805"/>
          </a:xfrm>
          <a:prstGeom prst="rect">
            <a:avLst/>
          </a:prstGeom>
        </p:spPr>
        <p:txBody>
          <a:bodyPr/>
          <a:lstStyle>
            <a:lvl1pPr defTabSz="832104">
              <a:defRPr sz="6552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552">
                <a:solidFill>
                  <a:srgbClr val="FFFFFF"/>
                </a:solidFill>
              </a:rPr>
              <a:t>EasyPark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xfrm>
            <a:off x="0" y="3812145"/>
            <a:ext cx="6581103" cy="1600201"/>
          </a:xfrm>
          <a:prstGeom prst="rect">
            <a:avLst/>
          </a:prstGeom>
        </p:spPr>
        <p:txBody>
          <a:bodyPr/>
          <a:lstStyle/>
          <a:p>
            <a:pPr lvl="0" algn="l">
              <a:defRPr sz="1800"/>
            </a:pPr>
            <a:r>
              <a:rPr sz="2400">
                <a:solidFill>
                  <a:srgbClr val="FFFFFF"/>
                </a:solidFill>
              </a:rPr>
              <a:t>Name: Swetha Venkatachari Sundarajan</a:t>
            </a:r>
            <a:endParaRPr sz="2400">
              <a:solidFill>
                <a:srgbClr val="FFFFFF"/>
              </a:solidFill>
            </a:endParaRPr>
          </a:p>
          <a:p>
            <a:pPr lvl="0" algn="l">
              <a:defRPr sz="1800"/>
            </a:pPr>
            <a:r>
              <a:rPr sz="2400">
                <a:solidFill>
                  <a:srgbClr val="FFFFFF"/>
                </a:solidFill>
              </a:rPr>
              <a:t> Email: vswetha@pdx.edu</a:t>
            </a:r>
            <a:endParaRPr sz="2400">
              <a:solidFill>
                <a:srgbClr val="FFFFFF"/>
              </a:solidFill>
            </a:endParaRPr>
          </a:p>
          <a:p>
            <a:pPr lvl="0" algn="l">
              <a:defRPr sz="1800"/>
            </a:pPr>
            <a:r>
              <a:rPr sz="2400">
                <a:solidFill>
                  <a:srgbClr val="FFFFFF"/>
                </a:solidFill>
              </a:rPr>
              <a:t>License: MIT License (MIT)</a:t>
            </a:r>
          </a:p>
        </p:txBody>
      </p:sp>
      <p:pic>
        <p:nvPicPr>
          <p:cNvPr id="51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9886" y="3017950"/>
            <a:ext cx="5564747" cy="3395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79000">
              <a:srgbClr val="BCB7B7"/>
            </a:gs>
            <a:gs pos="91000">
              <a:srgbClr val="7030A0"/>
            </a:gs>
          </a:gsLst>
          <a:lin ang="6120001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505315" y="590844"/>
            <a:ext cx="11030193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4400"/>
            </a:lvl1pPr>
          </a:lstStyle>
          <a:p>
            <a:pPr lvl="0">
              <a:defRPr sz="1800"/>
            </a:pPr>
            <a:r>
              <a:rPr sz="4400"/>
              <a:t>Advantages</a:t>
            </a:r>
          </a:p>
        </p:txBody>
      </p:sp>
      <p:sp>
        <p:nvSpPr>
          <p:cNvPr id="91" name="Shape 91"/>
          <p:cNvSpPr/>
          <p:nvPr/>
        </p:nvSpPr>
        <p:spPr>
          <a:xfrm>
            <a:off x="1055076" y="1477107"/>
            <a:ext cx="10339756" cy="415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280736" indent="-280736">
              <a:buSzPct val="100000"/>
              <a:buChar char="•"/>
            </a:pPr>
            <a:endParaRPr sz="2800"/>
          </a:p>
          <a:p>
            <a:pPr lvl="0" marL="280736" indent="-280736">
              <a:buSzPct val="100000"/>
              <a:buChar char="•"/>
            </a:pPr>
            <a:r>
              <a:rPr sz="2800"/>
              <a:t>Doesn’t involve deployment of sensors to track the vacant parking spots, thereby cutting cost </a:t>
            </a:r>
            <a:endParaRPr sz="2800"/>
          </a:p>
          <a:p>
            <a:pPr lvl="0" marL="280736" indent="-280736">
              <a:buSzPct val="100000"/>
              <a:buChar char="•"/>
            </a:pPr>
            <a:r>
              <a:rPr sz="2800"/>
              <a:t>Enables users to park the vehicle hassle free </a:t>
            </a:r>
            <a:endParaRPr sz="2800"/>
          </a:p>
          <a:p>
            <a:pPr lvl="0" marL="280736" indent="-280736">
              <a:buSzPct val="100000"/>
              <a:buChar char="•"/>
            </a:pPr>
            <a:r>
              <a:rPr sz="2800"/>
              <a:t>Avoid traffic congestion</a:t>
            </a:r>
            <a:endParaRPr sz="2800"/>
          </a:p>
          <a:p>
            <a:pPr lvl="0" marL="280736" indent="-280736">
              <a:buSzPct val="100000"/>
              <a:buChar char="•"/>
            </a:pPr>
            <a:r>
              <a:rPr sz="2800"/>
              <a:t>Helps users in finding cost-efficient  and nearest parking spot anywhere they go</a:t>
            </a:r>
            <a:endParaRPr sz="2800"/>
          </a:p>
          <a:p>
            <a:pPr lvl="0" marL="280736" indent="-280736">
              <a:buSzPct val="100000"/>
              <a:buChar char="•"/>
            </a:pPr>
            <a:r>
              <a:rPr sz="2800"/>
              <a:t>Reminds user about 10min before parking time expires</a:t>
            </a:r>
            <a:endParaRPr sz="2800"/>
          </a:p>
          <a:p>
            <a:pPr lvl="0" marL="280736" indent="-280736">
              <a:buSzPct val="100000"/>
              <a:buChar char="•"/>
            </a:pPr>
            <a:endParaRPr sz="2800"/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79000">
              <a:srgbClr val="BCB7B7"/>
            </a:gs>
            <a:gs pos="91000">
              <a:srgbClr val="7030A0"/>
            </a:gs>
          </a:gsLst>
          <a:lin ang="6120001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505315" y="590844"/>
            <a:ext cx="11030193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4400"/>
            </a:lvl1pPr>
          </a:lstStyle>
          <a:p>
            <a:pPr lvl="0">
              <a:defRPr sz="1800"/>
            </a:pPr>
            <a:r>
              <a:rPr sz="4400"/>
              <a:t>Future Enhancements</a:t>
            </a:r>
          </a:p>
        </p:txBody>
      </p:sp>
      <p:sp>
        <p:nvSpPr>
          <p:cNvPr id="94" name="Shape 94"/>
          <p:cNvSpPr/>
          <p:nvPr/>
        </p:nvSpPr>
        <p:spPr>
          <a:xfrm>
            <a:off x="1055076" y="1477107"/>
            <a:ext cx="10339756" cy="334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280736" indent="-280736">
              <a:buSzPct val="100000"/>
              <a:buChar char="•"/>
            </a:pPr>
            <a:endParaRPr sz="2800"/>
          </a:p>
          <a:p>
            <a:pPr lvl="0" marL="280736" indent="-280736">
              <a:buSzPct val="100000"/>
              <a:buChar char="•"/>
            </a:pPr>
            <a:r>
              <a:rPr sz="2800"/>
              <a:t>Add verification number or QR code after user blocks the parking  spot</a:t>
            </a:r>
            <a:endParaRPr sz="2800"/>
          </a:p>
          <a:p>
            <a:pPr lvl="0" marL="280736" indent="-280736">
              <a:buSzPct val="100000"/>
              <a:buChar char="•"/>
            </a:pPr>
            <a:r>
              <a:rPr sz="2800"/>
              <a:t>Get real time parking data for paid parking</a:t>
            </a:r>
            <a:endParaRPr sz="2800"/>
          </a:p>
          <a:p>
            <a:pPr lvl="0" marL="280736" indent="-280736">
              <a:buSzPct val="100000"/>
              <a:buChar char="•"/>
            </a:pPr>
            <a:r>
              <a:rPr sz="2800"/>
              <a:t>Integrate with a pay service</a:t>
            </a:r>
            <a:endParaRPr sz="2800"/>
          </a:p>
          <a:p>
            <a:pPr lvl="0" marL="280736" indent="-280736">
              <a:buSzPct val="100000"/>
              <a:buChar char="•"/>
            </a:pPr>
            <a:r>
              <a:rPr sz="2800"/>
              <a:t>Introduce reward points to  increase the number of customers</a:t>
            </a:r>
            <a:endParaRPr sz="2800"/>
          </a:p>
          <a:p>
            <a:pPr lvl="0"/>
            <a:endParaRPr sz="2800"/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79000">
              <a:srgbClr val="BCB7B7"/>
            </a:gs>
            <a:gs pos="91000">
              <a:srgbClr val="7030A0"/>
            </a:gs>
          </a:gsLst>
          <a:lin ang="6120001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505315" y="590844"/>
            <a:ext cx="11030193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4400"/>
            </a:lvl1pPr>
          </a:lstStyle>
          <a:p>
            <a:pPr lvl="0">
              <a:defRPr sz="1800"/>
            </a:pPr>
            <a:r>
              <a:rPr sz="4400"/>
              <a:t>Something to share</a:t>
            </a:r>
          </a:p>
        </p:txBody>
      </p:sp>
      <p:sp>
        <p:nvSpPr>
          <p:cNvPr id="97" name="Shape 97"/>
          <p:cNvSpPr/>
          <p:nvPr/>
        </p:nvSpPr>
        <p:spPr>
          <a:xfrm>
            <a:off x="1055076" y="1477107"/>
            <a:ext cx="10339756" cy="456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endParaRPr sz="2800"/>
          </a:p>
          <a:p>
            <a:pPr lvl="0" marL="280736" indent="-280736">
              <a:buSzPct val="100000"/>
              <a:buChar char="•"/>
            </a:pPr>
            <a:r>
              <a:rPr sz="2800"/>
              <a:t>Was thinking that there are  built-in methods in android  to add radio button in list view dynamically. </a:t>
            </a:r>
            <a:endParaRPr sz="2800"/>
          </a:p>
          <a:p>
            <a:pPr lvl="0" marL="280736" indent="-280736">
              <a:buSzPct val="100000"/>
              <a:buChar char="•"/>
            </a:pPr>
            <a:r>
              <a:rPr sz="2800"/>
              <a:t>Had to create a custom list view and a class to hold the currently selected item in the list view and change the currently selected item every time</a:t>
            </a:r>
            <a:endParaRPr sz="2800"/>
          </a:p>
          <a:p>
            <a:pPr lvl="0" marL="280736" indent="-280736">
              <a:buSzPct val="100000"/>
              <a:buChar char="•"/>
            </a:pPr>
            <a:r>
              <a:rPr sz="2800"/>
              <a:t>Google allows only 1000 hits per day to get the location data. You can increase the limit to  150,000 hits if you enter the billing information</a:t>
            </a:r>
            <a:endParaRPr sz="2800"/>
          </a:p>
          <a:p>
            <a:pPr lvl="0"/>
            <a:endParaRPr sz="2800"/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79000">
              <a:srgbClr val="BCB7B7"/>
            </a:gs>
            <a:gs pos="91000">
              <a:srgbClr val="7030A0"/>
            </a:gs>
          </a:gsLst>
          <a:lin ang="6120001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505315" y="590844"/>
            <a:ext cx="11030193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4400"/>
            </a:lvl1pPr>
          </a:lstStyle>
          <a:p>
            <a:pPr lvl="0">
              <a:defRPr sz="1800"/>
            </a:pPr>
            <a:r>
              <a:rPr sz="4400"/>
              <a:t>Other Options</a:t>
            </a:r>
          </a:p>
        </p:txBody>
      </p:sp>
      <p:sp>
        <p:nvSpPr>
          <p:cNvPr id="100" name="Shape 100"/>
          <p:cNvSpPr/>
          <p:nvPr/>
        </p:nvSpPr>
        <p:spPr>
          <a:xfrm>
            <a:off x="1055076" y="1477107"/>
            <a:ext cx="10339756" cy="293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280736" indent="-280736">
              <a:buSzPct val="100000"/>
              <a:buChar char="•"/>
            </a:pPr>
            <a:r>
              <a:rPr sz="2800"/>
              <a:t>We have apps like ParkMe, Car2Go by Google and ParkWhiz but they cover only few cities</a:t>
            </a:r>
            <a:endParaRPr sz="2800"/>
          </a:p>
          <a:p>
            <a:pPr lvl="0" marL="280736" indent="-280736">
              <a:buSzPct val="100000"/>
              <a:buChar char="•"/>
            </a:pPr>
            <a:r>
              <a:rPr sz="2800"/>
              <a:t>Manually look for the parking spots and park the vehicle</a:t>
            </a:r>
            <a:endParaRPr sz="2800"/>
          </a:p>
          <a:p>
            <a:pPr lvl="0" marL="280736" indent="-280736">
              <a:buSzPct val="100000"/>
              <a:buChar char="•"/>
            </a:pPr>
            <a:endParaRPr sz="2800"/>
          </a:p>
          <a:p>
            <a:pPr lvl="0" marL="280736" indent="-280736">
              <a:buSzPct val="100000"/>
              <a:buChar char="•"/>
            </a:pPr>
            <a:endParaRPr sz="2800"/>
          </a:p>
          <a:p>
            <a:pPr lvl="0" marL="280736" indent="-280736">
              <a:buSzPct val="100000"/>
              <a:buChar char="•"/>
            </a:pPr>
            <a:endParaRPr sz="2800"/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79000">
              <a:srgbClr val="BCB7B7"/>
            </a:gs>
            <a:gs pos="91000">
              <a:srgbClr val="7030A0"/>
            </a:gs>
          </a:gsLst>
          <a:lin ang="6120001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80903" y="2559343"/>
            <a:ext cx="11030194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8"/>
            <a:r>
              <a:rPr sz="4400"/>
              <a:t>Thank You!</a:t>
            </a:r>
            <a:endParaRPr sz="4400"/>
          </a:p>
          <a:p>
            <a:pPr lvl="8"/>
            <a:r>
              <a:rPr sz="4400"/>
              <a:t>  Queries?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21168" y="2748279"/>
            <a:ext cx="5949664" cy="561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lvl="0">
              <a:defRPr b="1" sz="3200" u="sng"/>
            </a:pP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1434904" y="2053882"/>
            <a:ext cx="6443005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</a:p>
          <a:p>
            <a:pPr lvl="0"/>
            <a:r>
              <a:t> 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79000">
              <a:srgbClr val="BCB7B7"/>
            </a:gs>
            <a:gs pos="91000">
              <a:srgbClr val="7030A0"/>
            </a:gs>
          </a:gsLst>
          <a:lin ang="6120001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505315" y="590844"/>
            <a:ext cx="11030193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400"/>
            </a:lvl1pPr>
          </a:lstStyle>
          <a:p>
            <a:pPr lvl="0">
              <a:defRPr sz="1800"/>
            </a:pPr>
            <a:r>
              <a:rPr sz="4400"/>
              <a:t>Targeted Audience</a:t>
            </a:r>
          </a:p>
        </p:txBody>
      </p:sp>
      <p:sp>
        <p:nvSpPr>
          <p:cNvPr id="54" name="Shape 54"/>
          <p:cNvSpPr/>
          <p:nvPr/>
        </p:nvSpPr>
        <p:spPr>
          <a:xfrm>
            <a:off x="1055076" y="1477107"/>
            <a:ext cx="10339756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For any one who wants to find a vacant parking spot and park the vehicle </a:t>
            </a:r>
            <a:endParaRPr sz="2800"/>
          </a:p>
        </p:txBody>
      </p:sp>
      <p:sp>
        <p:nvSpPr>
          <p:cNvPr id="55" name="Shape 55"/>
          <p:cNvSpPr/>
          <p:nvPr/>
        </p:nvSpPr>
        <p:spPr>
          <a:xfrm>
            <a:off x="505315" y="2609592"/>
            <a:ext cx="11030193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400"/>
            </a:lvl1pPr>
          </a:lstStyle>
          <a:p>
            <a:pPr lvl="0">
              <a:defRPr sz="1800"/>
            </a:pPr>
            <a:r>
              <a:rPr sz="4400"/>
              <a:t>Description</a:t>
            </a:r>
          </a:p>
        </p:txBody>
      </p:sp>
      <p:sp>
        <p:nvSpPr>
          <p:cNvPr id="56" name="Shape 56"/>
          <p:cNvSpPr/>
          <p:nvPr/>
        </p:nvSpPr>
        <p:spPr>
          <a:xfrm>
            <a:off x="745587" y="3588189"/>
            <a:ext cx="10339756" cy="334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711200" indent="-711200">
              <a:buSzPct val="100000"/>
              <a:buFont typeface="Arial"/>
              <a:buChar char="•"/>
            </a:pPr>
            <a:r>
              <a:rPr sz="2800"/>
              <a:t>EasyPark app enables users to find free or paid parking spots near their location</a:t>
            </a:r>
            <a:endParaRPr sz="2800"/>
          </a:p>
          <a:p>
            <a:pPr lvl="0" marL="711200" indent="-711200">
              <a:buSzPct val="100000"/>
              <a:buFont typeface="Arial"/>
              <a:buChar char="•"/>
            </a:pPr>
            <a:r>
              <a:rPr sz="2800"/>
              <a:t>The users can  block the parking spot and receive a notification when the parking ticket is about to expire</a:t>
            </a:r>
            <a:endParaRPr sz="2800"/>
          </a:p>
          <a:p>
            <a:pPr lvl="0" marL="711200" indent="-711200">
              <a:buSzPct val="100000"/>
              <a:buFont typeface="Arial"/>
              <a:buChar char="•"/>
            </a:pPr>
            <a:r>
              <a:rPr sz="2800"/>
              <a:t>Users can also get directions from their current location to the parking lot </a:t>
            </a:r>
            <a:endParaRPr sz="2800"/>
          </a:p>
          <a:p>
            <a:pPr lvl="0"/>
            <a:endParaRPr sz="2800"/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79000">
              <a:srgbClr val="BCB7B7"/>
            </a:gs>
            <a:gs pos="91000">
              <a:srgbClr val="7030A0"/>
            </a:gs>
          </a:gsLst>
          <a:lin ang="6120001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2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986" y="767654"/>
            <a:ext cx="3176511" cy="5725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mage3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88175" y="767654"/>
            <a:ext cx="3556339" cy="5725552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4391907" y="182879"/>
            <a:ext cx="2757270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 u="sng"/>
            </a:lvl1pPr>
          </a:lstStyle>
          <a:p>
            <a:pPr lvl="0">
              <a:defRPr b="0" sz="1800" u="none"/>
            </a:pPr>
            <a:r>
              <a:rPr b="1" sz="3200" u="sng"/>
              <a:t>Login Screen</a:t>
            </a:r>
          </a:p>
        </p:txBody>
      </p:sp>
      <p:pic>
        <p:nvPicPr>
          <p:cNvPr id="61" name="Screenshot_2015-08-09-18-41-5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3094" y="752552"/>
            <a:ext cx="3237613" cy="5755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79000">
              <a:srgbClr val="BCB7B7"/>
            </a:gs>
            <a:gs pos="91000">
              <a:srgbClr val="7030A0"/>
            </a:gs>
          </a:gsLst>
          <a:lin ang="6120001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4391907" y="182879"/>
            <a:ext cx="4498875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 u="sng"/>
            </a:lvl1pPr>
          </a:lstStyle>
          <a:p>
            <a:pPr lvl="0">
              <a:defRPr b="0" sz="1800" u="none"/>
            </a:pPr>
            <a:r>
              <a:rPr b="1" sz="3200" u="sng"/>
              <a:t>Free parking</a:t>
            </a:r>
          </a:p>
        </p:txBody>
      </p:sp>
      <p:pic>
        <p:nvPicPr>
          <p:cNvPr id="64" name="Screenshot_2015-08-09-18-41-3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211" y="838200"/>
            <a:ext cx="3207978" cy="5703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Screenshot_2015-08-09-18-13-3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0426" y="843706"/>
            <a:ext cx="3207978" cy="5703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Screenshot_2015-08-09-18-41-3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14711" y="842764"/>
            <a:ext cx="3207978" cy="5703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79000">
              <a:srgbClr val="BCB7B7"/>
            </a:gs>
            <a:gs pos="91000">
              <a:srgbClr val="7030A0"/>
            </a:gs>
          </a:gsLst>
          <a:lin ang="6120001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391907" y="182879"/>
            <a:ext cx="4498875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 u="sng"/>
            </a:lvl1pPr>
          </a:lstStyle>
          <a:p>
            <a:pPr lvl="0">
              <a:defRPr b="0" sz="1800" u="none"/>
            </a:pPr>
            <a:r>
              <a:rPr b="1" sz="3200" u="sng"/>
              <a:t>Paid Parking</a:t>
            </a:r>
          </a:p>
        </p:txBody>
      </p:sp>
      <p:pic>
        <p:nvPicPr>
          <p:cNvPr id="69" name="Screenshot_2015-08-09-18-50-5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7945" y="806102"/>
            <a:ext cx="3158710" cy="5615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Screenshot_2015-08-09-19-04-5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4490" y="816123"/>
            <a:ext cx="3158710" cy="5615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Screenshot_2015-08-09-19-07-0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41034" y="806102"/>
            <a:ext cx="3158711" cy="5615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79000">
              <a:srgbClr val="BCB7B7"/>
            </a:gs>
            <a:gs pos="91000">
              <a:srgbClr val="7030A0"/>
            </a:gs>
          </a:gsLst>
          <a:lin ang="6120001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391907" y="182879"/>
            <a:ext cx="4498875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 u="sng"/>
            </a:lvl1pPr>
          </a:lstStyle>
          <a:p>
            <a:pPr lvl="0">
              <a:defRPr b="0" sz="1800" u="none"/>
            </a:pPr>
            <a:r>
              <a:rPr b="1" sz="3200" u="sng"/>
              <a:t>Vacant Lots</a:t>
            </a:r>
          </a:p>
        </p:txBody>
      </p:sp>
      <p:pic>
        <p:nvPicPr>
          <p:cNvPr id="74" name="image8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405" y="854129"/>
            <a:ext cx="3483236" cy="5583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image9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9612" y="852060"/>
            <a:ext cx="3692777" cy="5587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image10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61477" y="825743"/>
            <a:ext cx="4018071" cy="5640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79000">
              <a:srgbClr val="BCB7B7"/>
            </a:gs>
            <a:gs pos="91000">
              <a:srgbClr val="7030A0"/>
            </a:gs>
          </a:gsLst>
          <a:lin ang="6120001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391907" y="182879"/>
            <a:ext cx="4498875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 u="sng"/>
            </a:lvl1pPr>
          </a:lstStyle>
          <a:p>
            <a:pPr lvl="0">
              <a:defRPr b="0" sz="1800" u="none"/>
            </a:pPr>
            <a:r>
              <a:rPr b="1" sz="3200" u="sng"/>
              <a:t>Block the Spot</a:t>
            </a:r>
          </a:p>
        </p:txBody>
      </p:sp>
      <p:pic>
        <p:nvPicPr>
          <p:cNvPr id="79" name="thumb_1438627925418_102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333" y="873394"/>
            <a:ext cx="3280604" cy="5831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thumb_1438627925320_1024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6924" y="873394"/>
            <a:ext cx="3280603" cy="5831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thumb_1438627925012_1024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14515" y="924134"/>
            <a:ext cx="3223510" cy="5729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79000">
              <a:srgbClr val="BCB7B7"/>
            </a:gs>
            <a:gs pos="91000">
              <a:srgbClr val="7030A0"/>
            </a:gs>
          </a:gsLst>
          <a:lin ang="6120001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3301218" y="182879"/>
            <a:ext cx="5589564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 u="sng"/>
            </a:lvl1pPr>
          </a:lstStyle>
          <a:p>
            <a:pPr lvl="0">
              <a:defRPr b="0" sz="1800" u="none"/>
            </a:pPr>
            <a:r>
              <a:rPr b="1" sz="3200" u="sng"/>
              <a:t> Direction and Notification</a:t>
            </a:r>
          </a:p>
        </p:txBody>
      </p:sp>
      <p:pic>
        <p:nvPicPr>
          <p:cNvPr id="84" name="thumb_1438627924837_102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3596" y="908323"/>
            <a:ext cx="3158781" cy="5614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Screenshot_2015-08-03-12-40-1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6829" y="887334"/>
            <a:ext cx="3181800" cy="5656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FFFFFF"/>
            </a:gs>
            <a:gs pos="79000">
              <a:srgbClr val="BCB7B7"/>
            </a:gs>
            <a:gs pos="91000">
              <a:srgbClr val="7030A0"/>
            </a:gs>
          </a:gsLst>
          <a:lin ang="6120001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505315" y="590844"/>
            <a:ext cx="11030193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4400"/>
            </a:lvl1pPr>
          </a:lstStyle>
          <a:p>
            <a:pPr lvl="0">
              <a:defRPr sz="1800"/>
            </a:pPr>
            <a:r>
              <a:rPr sz="4400"/>
              <a:t>Technical details</a:t>
            </a:r>
          </a:p>
        </p:txBody>
      </p:sp>
      <p:sp>
        <p:nvSpPr>
          <p:cNvPr id="88" name="Shape 88"/>
          <p:cNvSpPr/>
          <p:nvPr/>
        </p:nvSpPr>
        <p:spPr>
          <a:xfrm>
            <a:off x="1055076" y="1477107"/>
            <a:ext cx="10339756" cy="456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280736" indent="-280736">
              <a:buSzPct val="100000"/>
              <a:buChar char="•"/>
            </a:pPr>
            <a:endParaRPr sz="2800"/>
          </a:p>
          <a:p>
            <a:pPr lvl="0" marL="280736" indent="-280736">
              <a:buSzPct val="100000"/>
              <a:buChar char="•"/>
            </a:pPr>
            <a:r>
              <a:rPr sz="2800"/>
              <a:t>This is an android app developed  with API target 22 (5.1.1) Lollipop and tested in Lollipop (API 21, 5.0.1)</a:t>
            </a:r>
            <a:endParaRPr sz="2800"/>
          </a:p>
          <a:p>
            <a:pPr lvl="0" marL="280736" indent="-280736">
              <a:buSzPct val="100000"/>
              <a:buChar char="•"/>
            </a:pPr>
            <a:r>
              <a:rPr sz="2800"/>
              <a:t> It uses Web API developed in PHP/MySQL in the backend to store and retrieve parking data. The WebAPI is hosted in http://www.000webhost.com/. </a:t>
            </a:r>
            <a:endParaRPr sz="2800"/>
          </a:p>
          <a:p>
            <a:pPr lvl="0"/>
            <a:r>
              <a:rPr sz="2800"/>
              <a:t> Website name: http://easypark.net46.net/easypark/</a:t>
            </a:r>
            <a:endParaRPr sz="2800"/>
          </a:p>
          <a:p>
            <a:pPr lvl="0" marL="280736" indent="-280736">
              <a:buSzPct val="100000"/>
              <a:buChar char="•"/>
            </a:pPr>
            <a:r>
              <a:rPr sz="2800"/>
              <a:t>3. SQLite for storing the Login related info(username and password)</a:t>
            </a:r>
            <a:endParaRPr sz="2800"/>
          </a:p>
          <a:p>
            <a:pPr lvl="0"/>
            <a:endParaRPr sz="2800"/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